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7" r:id="rId2"/>
    <p:sldId id="278" r:id="rId3"/>
    <p:sldId id="256" r:id="rId4"/>
    <p:sldId id="275" r:id="rId5"/>
    <p:sldId id="276" r:id="rId6"/>
    <p:sldId id="2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.cat18@gmail.com" initials="k" lastIdx="1" clrIdx="0">
    <p:extLst>
      <p:ext uri="{19B8F6BF-5375-455C-9EA6-DF929625EA0E}">
        <p15:presenceInfo xmlns:p15="http://schemas.microsoft.com/office/powerpoint/2012/main" xmlns="" userId="d83d199f72505b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8FF"/>
    <a:srgbClr val="FFE5E5"/>
    <a:srgbClr val="FFF6D9"/>
    <a:srgbClr val="FBE5F5"/>
    <a:srgbClr val="E6E10D"/>
    <a:srgbClr val="FCF8FE"/>
    <a:srgbClr val="F3F6F7"/>
    <a:srgbClr val="F2FCF4"/>
    <a:srgbClr val="E7F9EA"/>
    <a:srgbClr val="DCFD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2" y="-11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F7D67-2741-4E0C-A1FE-D35B6907BC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084CF-BFF3-42C6-90AD-05078BAB4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22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4.jpe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oo-gl.ru/ilWI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Русакова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елена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витальевна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«гимназия №2»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г.курчатова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курской области,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uralmoy32@gmail.com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Интеллект-карта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«Хром и его соединения»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Профильный уровень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841D6-1152-E94D-8B6D-518FF1A0E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914400"/>
            <a:ext cx="8637073" cy="2541431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ХРОМ, ЕГО СОЕДИНЕНИЯ И ПРИМЕНЕНИЕ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494725-10AB-684C-93A8-3A0F02EBA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400" b="1" dirty="0">
              <a:latin typeface="Calibri Light" panose="020F0302020204030204" pitchFamily="34" charset="0"/>
            </a:endParaRPr>
          </a:p>
        </p:txBody>
      </p:sp>
      <p:pic>
        <p:nvPicPr>
          <p:cNvPr id="2053" name="Picture 5" descr="C:\Users\Леночка Солнышко\Pictures\Saved Pictures\Соединения хро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12192000" cy="4191000"/>
          </a:xfrm>
          <a:prstGeom prst="rect">
            <a:avLst/>
          </a:prstGeom>
          <a:noFill/>
        </p:spPr>
      </p:pic>
      <p:pic>
        <p:nvPicPr>
          <p:cNvPr id="2054" name="Picture 6" descr="C:\Users\Леночка Солнышко\Pictures\Saved Pictures\авт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2971800" cy="1470861"/>
          </a:xfrm>
          <a:prstGeom prst="rect">
            <a:avLst/>
          </a:prstGeom>
          <a:noFill/>
        </p:spPr>
      </p:pic>
      <p:pic>
        <p:nvPicPr>
          <p:cNvPr id="2055" name="Picture 7" descr="C:\Users\Леночка Солнышко\Pictures\Saved Pictures\Осадок оксида хром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0" y="4191000"/>
            <a:ext cx="2286000" cy="2514600"/>
          </a:xfrm>
          <a:prstGeom prst="rect">
            <a:avLst/>
          </a:prstGeom>
          <a:noFill/>
        </p:spPr>
      </p:pic>
      <p:pic>
        <p:nvPicPr>
          <p:cNvPr id="2057" name="Picture 9" descr="C:\Users\Леночка Солнышко\Pictures\Saved Pictures\гексагидроксохромат кал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038600"/>
            <a:ext cx="2362200" cy="2667000"/>
          </a:xfrm>
          <a:prstGeom prst="rect">
            <a:avLst/>
          </a:prstGeom>
          <a:noFill/>
        </p:spPr>
      </p:pic>
      <p:pic>
        <p:nvPicPr>
          <p:cNvPr id="2058" name="Picture 10" descr="C:\Users\Леночка Солнышко\Pictures\Saved Pictures\Сульфат хрома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114800"/>
            <a:ext cx="2133600" cy="2563175"/>
          </a:xfrm>
          <a:prstGeom prst="rect">
            <a:avLst/>
          </a:prstGeom>
          <a:noFill/>
        </p:spPr>
      </p:pic>
      <p:pic>
        <p:nvPicPr>
          <p:cNvPr id="2059" name="Picture 11" descr="C:\Users\Леночка Солнышко\Pictures\Saved Pictures\дихромат кал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114800"/>
            <a:ext cx="2133600" cy="2590800"/>
          </a:xfrm>
          <a:prstGeom prst="rect">
            <a:avLst/>
          </a:prstGeom>
          <a:noFill/>
        </p:spPr>
      </p:pic>
      <p:pic>
        <p:nvPicPr>
          <p:cNvPr id="15" name="Picture 30" descr="C:\Users\Леночка Солнышко\Pictures\Saved Pictures\раствор хромат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20" y="3657600"/>
            <a:ext cx="2014780" cy="3048000"/>
          </a:xfrm>
          <a:prstGeom prst="rect">
            <a:avLst/>
          </a:prstGeom>
          <a:noFill/>
        </p:spPr>
      </p:pic>
      <p:pic>
        <p:nvPicPr>
          <p:cNvPr id="2061" name="Picture 13" descr="C:\Users\Леночка Солнышко\Pictures\Saved Pictures\хром ещё один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21" y="152400"/>
            <a:ext cx="2854479" cy="1954643"/>
          </a:xfrm>
          <a:prstGeom prst="rect">
            <a:avLst/>
          </a:prstGeom>
          <a:noFill/>
        </p:spPr>
      </p:pic>
      <p:pic>
        <p:nvPicPr>
          <p:cNvPr id="2062" name="Picture 14" descr="C:\Users\Леночка Солнышко\Pictures\Saved Pictures\хром ещё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63200" y="76200"/>
            <a:ext cx="1828800" cy="1539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10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05400" y="2895600"/>
            <a:ext cx="2286000" cy="1447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его соединения и применение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0" y="152400"/>
            <a:ext cx="3810000" cy="2438400"/>
          </a:xfrm>
          <a:prstGeom prst="roundRect">
            <a:avLst/>
          </a:prstGeom>
          <a:solidFill>
            <a:srgbClr val="F3F6F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Применение: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Cr(0) –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 сталей, защитное покрытие (хромирование), </a:t>
            </a:r>
          </a:p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Cr2O3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(зелёный крон)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PbCrO4 –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жёлтый крон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компоненты красок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Cr(+6)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окислители;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" y="152400"/>
            <a:ext cx="4267200" cy="2133600"/>
          </a:xfrm>
          <a:prstGeom prst="roundRect">
            <a:avLst/>
          </a:prstGeom>
          <a:solidFill>
            <a:srgbClr val="F2F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Амфотерность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хрома (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r(OH)3 + 3H2SO4 = Cr2(SO4)3 + 6H2O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Cr(OH)3 + 3NaOH=Na3[Cr(OH)6]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chemeClr val="tx1"/>
              </a:solidFill>
            </a:endParaRPr>
          </a:p>
          <a:p>
            <a:pPr algn="just"/>
            <a:endParaRPr lang="en-US" sz="1200" dirty="0" smtClean="0"/>
          </a:p>
          <a:p>
            <a:pPr algn="just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58200" y="228600"/>
            <a:ext cx="3733800" cy="2590800"/>
          </a:xfrm>
          <a:prstGeom prst="roundRect">
            <a:avLst/>
          </a:prstGeom>
          <a:solidFill>
            <a:srgbClr val="FEF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Cr(+3)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восстановитель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Cr2(SO4)3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Na3[Cr(OH)6] +3Na2SO4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[Cr(OH)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1400" dirty="0" smtClean="0">
              <a:solidFill>
                <a:srgbClr val="0070C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" y="2514600"/>
            <a:ext cx="4191000" cy="1752600"/>
          </a:xfrm>
          <a:prstGeom prst="roundRect">
            <a:avLst/>
          </a:prstGeom>
          <a:solidFill>
            <a:srgbClr val="FBE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Гидролиз солей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Cr(+3)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3Na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+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3CO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+ 2Cr(OH)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+ 3Na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lang="en-US" sz="900" b="1" dirty="0" smtClean="0">
              <a:solidFill>
                <a:srgbClr val="0070C0"/>
              </a:solidFill>
            </a:endParaRPr>
          </a:p>
          <a:p>
            <a:pPr algn="ctr"/>
            <a:endParaRPr lang="en-US" sz="900" b="1" dirty="0" smtClean="0">
              <a:solidFill>
                <a:srgbClr val="0070C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C:\Users\Леночка Солнышко\Pictures\Saved Pictures\пузырьки и осад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10000"/>
            <a:ext cx="609600" cy="419733"/>
          </a:xfrm>
          <a:prstGeom prst="rect">
            <a:avLst/>
          </a:prstGeom>
          <a:noFill/>
        </p:spPr>
      </p:pic>
      <p:pic>
        <p:nvPicPr>
          <p:cNvPr id="1029" name="Picture 5" descr="C:\Users\Леночка Солнышко\Pictures\Saved Pictures\709f9f9s-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429000"/>
            <a:ext cx="495300" cy="330200"/>
          </a:xfrm>
          <a:prstGeom prst="rect">
            <a:avLst/>
          </a:prstGeom>
          <a:noFill/>
        </p:spPr>
      </p:pic>
      <p:pic>
        <p:nvPicPr>
          <p:cNvPr id="1032" name="Picture 8" descr="C:\Users\Леночка Солнышко\Pictures\Saved Pictures\дихромат и хрома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96800" y="3733800"/>
            <a:ext cx="685800" cy="502047"/>
          </a:xfrm>
          <a:prstGeom prst="rect">
            <a:avLst/>
          </a:prstGeom>
          <a:noFill/>
        </p:spPr>
      </p:pic>
      <p:pic>
        <p:nvPicPr>
          <p:cNvPr id="1035" name="Picture 11" descr="C:\Users\Леночка Солнышко\Pictures\Saved Pictures\Осадок оксида хрома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8200" y="762000"/>
            <a:ext cx="397139" cy="457200"/>
          </a:xfrm>
          <a:prstGeom prst="rect">
            <a:avLst/>
          </a:prstGeom>
          <a:noFill/>
        </p:spPr>
      </p:pic>
      <p:pic>
        <p:nvPicPr>
          <p:cNvPr id="23" name="Picture 10" descr="C:\Users\Леночка Солнышко\Pictures\Saved Pictures\раствор сульфата хрома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14400" y="2286000"/>
            <a:ext cx="609600" cy="457200"/>
          </a:xfrm>
          <a:prstGeom prst="rect">
            <a:avLst/>
          </a:prstGeom>
          <a:noFill/>
        </p:spPr>
      </p:pic>
      <p:pic>
        <p:nvPicPr>
          <p:cNvPr id="1043" name="Picture 19" descr="C:\Users\Леночка Солнышко\Pictures\Saved Pictures\желтый кр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620000" y="990600"/>
            <a:ext cx="457200" cy="305622"/>
          </a:xfrm>
          <a:prstGeom prst="rect">
            <a:avLst/>
          </a:prstGeom>
          <a:noFill/>
        </p:spPr>
      </p:pic>
      <p:pic>
        <p:nvPicPr>
          <p:cNvPr id="1045" name="Picture 21" descr="C:\Users\Леночка Солнышко\Pictures\Saved Pictures\Chrome-Oxide-green-color-iron-oxide-fe2o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24400" y="914400"/>
            <a:ext cx="609600" cy="457200"/>
          </a:xfrm>
          <a:prstGeom prst="rect">
            <a:avLst/>
          </a:prstGeom>
          <a:noFill/>
        </p:spPr>
      </p:pic>
      <p:pic>
        <p:nvPicPr>
          <p:cNvPr id="35" name="Picture 9" descr="C:\Users\Леночка Солнышко\Pictures\Saved Pictures\maxresdefaul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6533" y="3810000"/>
            <a:ext cx="668867" cy="376237"/>
          </a:xfrm>
          <a:prstGeom prst="rect">
            <a:avLst/>
          </a:prstGeom>
          <a:noFill/>
        </p:spPr>
      </p:pic>
      <p:pic>
        <p:nvPicPr>
          <p:cNvPr id="36" name="Picture 9" descr="C:\Users\Леночка Солнышко\Pictures\Saved Pictures\maxresdefaul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63000" y="2153542"/>
            <a:ext cx="903906" cy="589658"/>
          </a:xfrm>
          <a:prstGeom prst="rect">
            <a:avLst/>
          </a:prstGeom>
          <a:noFill/>
        </p:spPr>
      </p:pic>
      <p:pic>
        <p:nvPicPr>
          <p:cNvPr id="1047" name="Picture 23" descr="C:\Users\Леночка Солнышко\Pictures\Saved Pictures\гексагидроксохромат калия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06182" y="1524000"/>
            <a:ext cx="270329" cy="304800"/>
          </a:xfrm>
          <a:prstGeom prst="rect">
            <a:avLst/>
          </a:prstGeom>
          <a:noFill/>
        </p:spPr>
      </p:pic>
      <p:cxnSp>
        <p:nvCxnSpPr>
          <p:cNvPr id="49" name="Прямая со стрелкой 48"/>
          <p:cNvCxnSpPr/>
          <p:nvPr/>
        </p:nvCxnSpPr>
        <p:spPr>
          <a:xfrm>
            <a:off x="9829800" y="2438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447800" y="4038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8229600" y="3276600"/>
            <a:ext cx="3733800" cy="3352800"/>
          </a:xfrm>
          <a:prstGeom prst="roundRect">
            <a:avLst/>
          </a:prstGeom>
          <a:solidFill>
            <a:srgbClr val="FFF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Взаимопревращения хромат         дихромат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CrO4 + 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SO4 = 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H2O</a:t>
            </a:r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+ 2KOH = 2K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52400" y="4495800"/>
            <a:ext cx="4267200" cy="2209800"/>
          </a:xfrm>
          <a:prstGeom prst="roundRect">
            <a:avLst/>
          </a:prstGeom>
          <a:solidFill>
            <a:srgbClr val="E5F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V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Качественная реакция на хромат – ион: взаимодействие с катионами бария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BaCrO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+ 2KNO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endParaRPr lang="en-US" sz="10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050" name="Picture 26" descr="C:\Users\Леночка Солнышко\Pictures\Saved Pictures\хромат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6096000"/>
            <a:ext cx="685800" cy="548640"/>
          </a:xfrm>
          <a:prstGeom prst="rect">
            <a:avLst/>
          </a:prstGeom>
          <a:noFill/>
        </p:spPr>
      </p:pic>
      <p:sp>
        <p:nvSpPr>
          <p:cNvPr id="61" name="Скругленный прямоугольник 60"/>
          <p:cNvSpPr/>
          <p:nvPr/>
        </p:nvSpPr>
        <p:spPr>
          <a:xfrm>
            <a:off x="4572000" y="4419600"/>
            <a:ext cx="3581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VI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Cr(+6)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окислитель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+ 8H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11H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 +3O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+ 2Cr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+ 2K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051" name="Picture 27" descr="C:\Users\Леночка Солнышко\Pictures\Saved Pictures\lb[h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5970386"/>
            <a:ext cx="544297" cy="639964"/>
          </a:xfrm>
          <a:prstGeom prst="rect">
            <a:avLst/>
          </a:prstGeom>
          <a:noFill/>
        </p:spPr>
      </p:pic>
      <p:pic>
        <p:nvPicPr>
          <p:cNvPr id="63" name="Picture 9" descr="C:\Users\Леночка Солнышко\Pictures\Saved Pictures\maxresdefaul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6080760"/>
            <a:ext cx="914400" cy="548640"/>
          </a:xfrm>
          <a:prstGeom prst="rect">
            <a:avLst/>
          </a:prstGeom>
          <a:noFill/>
        </p:spPr>
      </p:pic>
      <p:cxnSp>
        <p:nvCxnSpPr>
          <p:cNvPr id="65" name="Прямая со стрелкой 64"/>
          <p:cNvCxnSpPr/>
          <p:nvPr/>
        </p:nvCxnSpPr>
        <p:spPr>
          <a:xfrm>
            <a:off x="5562600" y="6248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2" name="Picture 28" descr="C:\Users\Леночка Солнышко\Pictures\Saved Pictures\croh3_x_2h2o_-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0" y="304800"/>
            <a:ext cx="703875" cy="304800"/>
          </a:xfrm>
          <a:prstGeom prst="rect">
            <a:avLst/>
          </a:prstGeom>
          <a:noFill/>
        </p:spPr>
      </p:pic>
      <p:sp>
        <p:nvSpPr>
          <p:cNvPr id="73" name="Стрелка вправо 72"/>
          <p:cNvSpPr/>
          <p:nvPr/>
        </p:nvSpPr>
        <p:spPr>
          <a:xfrm rot="20165210">
            <a:off x="7375109" y="2866142"/>
            <a:ext cx="1010878" cy="13368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 rot="12699998">
            <a:off x="4397526" y="2630016"/>
            <a:ext cx="958547" cy="18774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 rot="9736608">
            <a:off x="4267657" y="3477209"/>
            <a:ext cx="838200" cy="1336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 rot="8658726">
            <a:off x="4221356" y="4148980"/>
            <a:ext cx="948610" cy="14820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 rot="5172543">
            <a:off x="6986347" y="4241120"/>
            <a:ext cx="682843" cy="13268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 rot="16200000">
            <a:off x="6934200" y="2819400"/>
            <a:ext cx="304800" cy="152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право 78"/>
          <p:cNvSpPr/>
          <p:nvPr/>
        </p:nvSpPr>
        <p:spPr>
          <a:xfrm rot="1744082">
            <a:off x="7371087" y="3624199"/>
            <a:ext cx="838200" cy="1336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3" name="Picture 29" descr="C:\Users\Леночка Солнышко\Pictures\Saved Pictures\дихромат калия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86800" y="5891333"/>
            <a:ext cx="392586" cy="661867"/>
          </a:xfrm>
          <a:prstGeom prst="rect">
            <a:avLst/>
          </a:prstGeom>
          <a:noFill/>
        </p:spPr>
      </p:pic>
      <p:cxnSp>
        <p:nvCxnSpPr>
          <p:cNvPr id="83" name="Прямая со стрелкой 82"/>
          <p:cNvCxnSpPr/>
          <p:nvPr/>
        </p:nvCxnSpPr>
        <p:spPr>
          <a:xfrm>
            <a:off x="9296400" y="6172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9" descr="C:\Users\Леночка Солнышко\Pictures\Saved Pictures\maxresdefaul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106400" y="1447800"/>
            <a:ext cx="609600" cy="328246"/>
          </a:xfrm>
          <a:prstGeom prst="rect">
            <a:avLst/>
          </a:prstGeom>
          <a:noFill/>
        </p:spPr>
      </p:pic>
      <p:pic>
        <p:nvPicPr>
          <p:cNvPr id="1054" name="Picture 30" descr="C:\Users\Леночка Солнышко\Pictures\Saved Pictures\раствор хромат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972800" y="5978134"/>
            <a:ext cx="533400" cy="575066"/>
          </a:xfrm>
          <a:prstGeom prst="rect">
            <a:avLst/>
          </a:prstGeom>
          <a:noFill/>
        </p:spPr>
      </p:pic>
      <p:pic>
        <p:nvPicPr>
          <p:cNvPr id="87" name="Picture 30" descr="C:\Users\Леночка Солнышко\Pictures\Saved Pictures\раствор хромат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049000" y="2126330"/>
            <a:ext cx="762000" cy="616869"/>
          </a:xfrm>
          <a:prstGeom prst="rect">
            <a:avLst/>
          </a:prstGeom>
          <a:noFill/>
        </p:spPr>
      </p:pic>
      <p:pic>
        <p:nvPicPr>
          <p:cNvPr id="88" name="Picture 30" descr="C:\Users\Леночка Солнышко\Pictures\Saved Pictures\раствор хромат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686800" y="4876800"/>
            <a:ext cx="419488" cy="609600"/>
          </a:xfrm>
          <a:prstGeom prst="rect">
            <a:avLst/>
          </a:prstGeom>
          <a:noFill/>
        </p:spPr>
      </p:pic>
      <p:pic>
        <p:nvPicPr>
          <p:cNvPr id="89" name="Picture 29" descr="C:\Users\Леночка Солнышко\Pictures\Saved Pictures\дихромат калия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18800" y="4876800"/>
            <a:ext cx="406400" cy="609600"/>
          </a:xfrm>
          <a:prstGeom prst="rect">
            <a:avLst/>
          </a:prstGeom>
          <a:noFill/>
        </p:spPr>
      </p:pic>
      <p:cxnSp>
        <p:nvCxnSpPr>
          <p:cNvPr id="90" name="Прямая со стрелкой 89"/>
          <p:cNvCxnSpPr/>
          <p:nvPr/>
        </p:nvCxnSpPr>
        <p:spPr>
          <a:xfrm>
            <a:off x="9525000" y="5181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9" descr="C:\Users\Леночка Солнышко\Pictures\Saved Pictures\maxresdefaul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7800" y="1524000"/>
            <a:ext cx="533400" cy="300037"/>
          </a:xfrm>
          <a:prstGeom prst="rect">
            <a:avLst/>
          </a:prstGeom>
          <a:noFill/>
        </p:spPr>
      </p:pic>
      <p:cxnSp>
        <p:nvCxnSpPr>
          <p:cNvPr id="51" name="Прямая со стрелкой 50"/>
          <p:cNvCxnSpPr/>
          <p:nvPr/>
        </p:nvCxnSpPr>
        <p:spPr>
          <a:xfrm>
            <a:off x="9829800" y="4114800"/>
            <a:ext cx="304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0" grpId="0" animBg="1"/>
      <p:bldP spid="54" grpId="0" animBg="1"/>
      <p:bldP spid="57" grpId="0" animBg="1"/>
      <p:bldP spid="6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1181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Атом хрома обладает количеством валентных электронов, равных 6.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Находясь в степени окисления  +2, атомы хрома образуют основные оксиды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гидроксиды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проявляют восстановительные свойства, +3…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амфотерные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соединения, а +6…кислотные соединения, которые также проявляют и окислительные свойства.</a:t>
            </a:r>
          </a:p>
          <a:p>
            <a:pPr marL="342900" indent="-342900">
              <a:buAutoNum type="arabicPeriod" startAt="3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Хроматы можно превращать в дихроматы, изменяя среду раствора на кислую, </a:t>
            </a:r>
          </a:p>
          <a:p>
            <a:pPr marL="342900" indent="-342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дихроматы - в хроматы, изменяя среду раствора на щелочную.</a:t>
            </a:r>
          </a:p>
          <a:p>
            <a:pPr marL="342900" indent="-342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 Соединения хрома обладают богатой палитрой цветов; это свойство используют </a:t>
            </a:r>
          </a:p>
          <a:p>
            <a:pPr marL="342900" indent="-342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создании красителей.</a:t>
            </a:r>
          </a:p>
          <a:p>
            <a:pPr marL="342900" indent="-342900">
              <a:buAutoNum type="arabicPeriod" startAt="5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Окислительные свойства соединений хрома +6 используются при дублении кож, получении огромного количества химических соединений как органических, так и неорганических.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СПИСОК ЛИТЕРАТУРНЫХ ИСТОЧНИКОВ И ИНТЕРНЕТ-РЕСУРСОВ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И.И.Новошинский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Н.С.Новошинская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Химия профильный уровень 10 (11 класс): М., «Русское слово», 2017</a:t>
            </a:r>
          </a:p>
          <a:p>
            <a:pPr marL="457200" indent="-4572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Соединения хрома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https://goo-gl.ru/ilWIK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(Дата  обращения 15.04.2021г)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357</Words>
  <Application>Microsoft Office PowerPoint</Application>
  <PresentationFormat>Произвольный</PresentationFormat>
  <Paragraphs>66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Галерея</vt:lpstr>
      <vt:lpstr>Русакова елена витальевна, мбоу «гимназия №2» г.курчатова курской области,</vt:lpstr>
      <vt:lpstr>Интеллект-карта</vt:lpstr>
      <vt:lpstr>ХРОМ, ЕГО СОЕДИНЕНИЯ И ПРИМЕНЕНИЕ</vt:lpstr>
      <vt:lpstr>Слайд 4</vt:lpstr>
      <vt:lpstr>ВЫВОДЫ:</vt:lpstr>
      <vt:lpstr>СПИСОК ЛИТЕРАТУРНЫХ ИСТОЧНИКОВ И ИНТЕРНЕТ-РЕСУРСОВ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по теме: «Определение аскорбиновой кислоты во фруктах»</dc:title>
  <dc:creator>Леночка Солнышко</dc:creator>
  <cp:lastModifiedBy>Пользователь Windows</cp:lastModifiedBy>
  <cp:revision>80</cp:revision>
  <dcterms:modified xsi:type="dcterms:W3CDTF">2021-06-23T10:08:13Z</dcterms:modified>
</cp:coreProperties>
</file>