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92" r:id="rId4"/>
    <p:sldId id="291" r:id="rId5"/>
    <p:sldId id="293" r:id="rId6"/>
    <p:sldId id="260" r:id="rId7"/>
    <p:sldId id="297" r:id="rId8"/>
    <p:sldId id="262" r:id="rId9"/>
    <p:sldId id="261" r:id="rId10"/>
    <p:sldId id="265" r:id="rId11"/>
    <p:sldId id="299" r:id="rId12"/>
    <p:sldId id="300" r:id="rId13"/>
    <p:sldId id="296" r:id="rId14"/>
    <p:sldId id="263" r:id="rId15"/>
    <p:sldId id="264" r:id="rId16"/>
    <p:sldId id="287" r:id="rId17"/>
    <p:sldId id="289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>
        <p:scale>
          <a:sx n="69" d="100"/>
          <a:sy n="69" d="100"/>
        </p:scale>
        <p:origin x="-14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87BB-A9AF-4C46-862C-7BE70B32846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40D7B-B07A-4CFA-BDD2-1AD475E97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3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3C819C-8CA6-4BF0-8133-B49D94BB66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730705-653B-4224-9996-B700F54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</p:spPr>
        <p:txBody>
          <a:bodyPr/>
          <a:lstStyle/>
          <a:p>
            <a:r>
              <a:rPr lang="ru-RU" dirty="0" smtClean="0"/>
              <a:t>Системно -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</a:t>
            </a:r>
            <a:r>
              <a:rPr lang="ru-RU" dirty="0" smtClean="0"/>
              <a:t>подход при </a:t>
            </a:r>
            <a:r>
              <a:rPr lang="ru-RU" dirty="0" smtClean="0"/>
              <a:t>изучении водорода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257808" cy="1752600"/>
          </a:xfrm>
        </p:spPr>
        <p:txBody>
          <a:bodyPr/>
          <a:lstStyle/>
          <a:p>
            <a:r>
              <a:rPr lang="ru-RU" dirty="0" smtClean="0"/>
              <a:t>Учитель химии</a:t>
            </a:r>
            <a:r>
              <a:rPr lang="en-US" dirty="0" smtClean="0"/>
              <a:t> </a:t>
            </a:r>
            <a:r>
              <a:rPr lang="ru-RU" dirty="0" smtClean="0"/>
              <a:t>МБОУ Гимназия №2</a:t>
            </a:r>
          </a:p>
          <a:p>
            <a:r>
              <a:rPr lang="ru-RU" dirty="0" err="1" smtClean="0"/>
              <a:t>Русакова</a:t>
            </a:r>
            <a:r>
              <a:rPr lang="ru-RU" dirty="0" smtClean="0"/>
              <a:t> Е.В.</a:t>
            </a:r>
            <a:endParaRPr lang="ru-RU" dirty="0"/>
          </a:p>
        </p:txBody>
      </p:sp>
      <p:pic>
        <p:nvPicPr>
          <p:cNvPr id="15361" name="Picture 1" descr="C:\Users\Леночка Солнышко\Desktop\АППАРАТ КИП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376264" cy="23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76672"/>
            <a:ext cx="8786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</a:rPr>
              <a:t>В методике данного подхода предполагается, что тему урока учитель не сообщает, а используя различные методы и приемы, добивается от учащихся формулировки темы и проблемы.</a:t>
            </a:r>
          </a:p>
          <a:p>
            <a:pPr algn="just"/>
            <a:r>
              <a:rPr lang="ru-RU" sz="2400" dirty="0" smtClean="0"/>
              <a:t>Это основная задача этапа урока «Вызов»</a:t>
            </a:r>
          </a:p>
          <a:p>
            <a:pPr algn="just"/>
            <a:r>
              <a:rPr lang="ru-RU" sz="2400" dirty="0" smtClean="0"/>
              <a:t>Какими же методами и приемами можно воспользоваться?</a:t>
            </a:r>
          </a:p>
          <a:p>
            <a:pPr algn="just"/>
            <a:r>
              <a:rPr lang="ru-RU" sz="2400" dirty="0" smtClean="0"/>
              <a:t>И здесь нам помогут компьютерные технологии.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komputer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67067"/>
            <a:ext cx="3500462" cy="349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429000"/>
            <a:ext cx="2919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Например, можно 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Показать картинку…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Какие у вас возникают ассоциации с этими снимками?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Леночка Солнышко\Desktop\воздушный ш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249878" cy="4248472"/>
          </a:xfrm>
          <a:prstGeom prst="rect">
            <a:avLst/>
          </a:prstGeom>
          <a:noFill/>
        </p:spPr>
      </p:pic>
      <p:pic>
        <p:nvPicPr>
          <p:cNvPr id="27651" name="Picture 3" descr="C:\Users\Леночка Солнышко\Desktop\Ментальные карты\Вселен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03976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Заполнить в течение недели и представить результат на обобщающем уроке</a:t>
            </a:r>
            <a:endParaRPr lang="ru-RU" sz="2800" b="1" dirty="0"/>
          </a:p>
        </p:txBody>
      </p:sp>
      <p:pic>
        <p:nvPicPr>
          <p:cNvPr id="28674" name="Picture 2" descr="C:\Users\Леночка Солнышко\Desktop\На ГМО 29 января 2021\---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99102" cy="5301208"/>
          </a:xfrm>
          <a:prstGeom prst="rect">
            <a:avLst/>
          </a:prstGeom>
          <a:noFill/>
        </p:spPr>
      </p:pic>
      <p:pic>
        <p:nvPicPr>
          <p:cNvPr id="28675" name="Picture 3" descr="C:\Users\Леночка Солнышко\Desktop\Ментальные карты\Водород!!!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9"/>
            <a:ext cx="828092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49424"/>
            <a:ext cx="7211144" cy="269174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2416167"/>
              </p:ext>
            </p:extLst>
          </p:nvPr>
        </p:nvGraphicFramePr>
        <p:xfrm>
          <a:off x="-1" y="0"/>
          <a:ext cx="9144001" cy="6858001"/>
        </p:xfrm>
        <a:graphic>
          <a:graphicData uri="http://schemas.openxmlformats.org/presentationml/2006/ole">
            <p:oleObj spid="_x0000_s3075" name="Документ" r:id="rId3" imgW="9966811" imgH="662609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277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850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Такая модель урока имеет ряд позитивных моментов</a:t>
            </a:r>
            <a:r>
              <a:rPr lang="ru-RU" sz="2800" i="1" dirty="0" smtClean="0">
                <a:solidFill>
                  <a:srgbClr val="C00000"/>
                </a:solidFill>
              </a:rPr>
              <a:t>: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i="1" dirty="0" smtClean="0"/>
              <a:t>использование различных способов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 реализация всех дидактических принципов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 использование многих современных  технологий, в том числе ИКТ.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 составление алгоритма действий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Большая </a:t>
            </a:r>
            <a:r>
              <a:rPr lang="ru-RU" sz="2800" i="1" dirty="0" err="1" smtClean="0"/>
              <a:t>накопляемость</a:t>
            </a:r>
            <a:r>
              <a:rPr lang="ru-RU" sz="2800" i="1" dirty="0" smtClean="0"/>
              <a:t> оценок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Зрелищные формы проведения </a:t>
            </a:r>
          </a:p>
          <a:p>
            <a:r>
              <a:rPr lang="ru-RU" sz="2800" i="1" dirty="0" smtClean="0"/>
              <a:t>   урока</a:t>
            </a:r>
            <a:endParaRPr lang="ru-RU" sz="2800" i="1" dirty="0"/>
          </a:p>
        </p:txBody>
      </p:sp>
      <p:pic>
        <p:nvPicPr>
          <p:cNvPr id="3" name="Рисунок 2" descr="компьют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221088"/>
            <a:ext cx="2257331" cy="220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Применение </a:t>
            </a:r>
            <a:r>
              <a:rPr lang="ru-RU" sz="4000" i="1" dirty="0" err="1" smtClean="0">
                <a:solidFill>
                  <a:srgbClr val="C00000"/>
                </a:solidFill>
              </a:rPr>
              <a:t>деятельностного</a:t>
            </a:r>
            <a:r>
              <a:rPr lang="ru-RU" sz="4000" i="1" dirty="0" smtClean="0">
                <a:solidFill>
                  <a:srgbClr val="C00000"/>
                </a:solidFill>
              </a:rPr>
              <a:t> подхода совместно с компьютерными технологиями способствует повышению интереса к изучению химии и помогает добиться лучших результатов.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Завершает урок рефлексия. Формы проведения рефлексии могут быть различными, например</a:t>
            </a:r>
            <a:r>
              <a:rPr lang="ru-RU" sz="2400" i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Вырази свое отношение к полученным знаниям.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Задай вопрос , который остался невыясненным в ходе изучения нового материала.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Тест. Я знаю ( умею), я не знаю ( не умею).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Составление кластера или </a:t>
            </a:r>
            <a:r>
              <a:rPr lang="ru-RU" sz="2400" dirty="0" err="1" smtClean="0"/>
              <a:t>синквейна</a:t>
            </a:r>
            <a:r>
              <a:rPr lang="ru-RU" sz="2400" dirty="0" smtClean="0"/>
              <a:t>.</a:t>
            </a:r>
          </a:p>
        </p:txBody>
      </p:sp>
      <p:pic>
        <p:nvPicPr>
          <p:cNvPr id="4" name="Рисунок 3" descr="8185630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427266"/>
            <a:ext cx="3246945" cy="3430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00108"/>
            <a:ext cx="86781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rgbClr val="C00000"/>
                </a:solidFill>
              </a:rPr>
              <a:t>Синквейн</a:t>
            </a:r>
            <a:r>
              <a:rPr lang="ru-RU" sz="2400" i="1" dirty="0" smtClean="0">
                <a:solidFill>
                  <a:srgbClr val="C00000"/>
                </a:solidFill>
              </a:rPr>
              <a:t>- способ творческой рефлексии в виде «стихотворения», написанного по определенным правилам:</a:t>
            </a:r>
          </a:p>
          <a:p>
            <a:r>
              <a:rPr lang="ru-RU" sz="2000" dirty="0" smtClean="0"/>
              <a:t>1 строка – одно существительное;</a:t>
            </a:r>
          </a:p>
          <a:p>
            <a:r>
              <a:rPr lang="ru-RU" sz="2000" dirty="0" smtClean="0"/>
              <a:t>2 строка – два прилагательных;</a:t>
            </a:r>
          </a:p>
          <a:p>
            <a:r>
              <a:rPr lang="ru-RU" sz="2000" dirty="0" smtClean="0"/>
              <a:t>3 строка – три глагола;</a:t>
            </a:r>
          </a:p>
          <a:p>
            <a:r>
              <a:rPr lang="ru-RU" sz="2000" dirty="0" smtClean="0"/>
              <a:t>4 строка – крылатая фраза;</a:t>
            </a:r>
          </a:p>
          <a:p>
            <a:r>
              <a:rPr lang="ru-RU" sz="2000" dirty="0" smtClean="0"/>
              <a:t>5 строка – одно существительное, которое выражает суть.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861048"/>
            <a:ext cx="8215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Например: </a:t>
            </a:r>
          </a:p>
          <a:p>
            <a:r>
              <a:rPr lang="ru-RU" sz="2000" dirty="0" smtClean="0"/>
              <a:t>1 – водород;</a:t>
            </a:r>
          </a:p>
          <a:p>
            <a:r>
              <a:rPr lang="ru-RU" sz="2000" dirty="0" smtClean="0"/>
              <a:t>2 – бесцветный, легкий.</a:t>
            </a:r>
          </a:p>
          <a:p>
            <a:r>
              <a:rPr lang="ru-RU" sz="2000" dirty="0" smtClean="0"/>
              <a:t>3 – реагирует, восстанавливает, сгорает; </a:t>
            </a:r>
          </a:p>
          <a:p>
            <a:r>
              <a:rPr lang="ru-RU" sz="2000" dirty="0" smtClean="0"/>
              <a:t>4 – в смеси с кислородом взрывоопасен;</a:t>
            </a:r>
          </a:p>
          <a:p>
            <a:r>
              <a:rPr lang="ru-RU" sz="2000" dirty="0" smtClean="0"/>
              <a:t>5 – газ.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23528" y="548680"/>
            <a:ext cx="6544800" cy="3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2400" i="1" u="sng" dirty="0"/>
              <a:t>Сегодня на уроке я:</a:t>
            </a:r>
          </a:p>
          <a:p>
            <a:r>
              <a:rPr lang="ru-RU" sz="2400" i="1" dirty="0"/>
              <a:t>-Научился…………</a:t>
            </a:r>
          </a:p>
          <a:p>
            <a:r>
              <a:rPr lang="ru-RU" sz="2400" i="1" dirty="0"/>
              <a:t>-Мне показалось важным…….</a:t>
            </a:r>
          </a:p>
          <a:p>
            <a:r>
              <a:rPr lang="ru-RU" sz="2400" i="1" dirty="0"/>
              <a:t>-Я понял, что………..</a:t>
            </a:r>
          </a:p>
          <a:p>
            <a:r>
              <a:rPr lang="ru-RU" sz="2400" i="1" dirty="0"/>
              <a:t>-Я почувствовал, что…….</a:t>
            </a:r>
          </a:p>
          <a:p>
            <a:r>
              <a:rPr lang="ru-RU" sz="2400" i="1" u="sng" dirty="0"/>
              <a:t>Своей работой на уроке я…</a:t>
            </a:r>
          </a:p>
          <a:p>
            <a:r>
              <a:rPr lang="ru-RU" sz="2400" dirty="0"/>
              <a:t>-Доволен…..</a:t>
            </a:r>
          </a:p>
          <a:p>
            <a:r>
              <a:rPr lang="ru-RU" sz="2400" dirty="0"/>
              <a:t>-Не совсем доволен….</a:t>
            </a:r>
          </a:p>
          <a:p>
            <a:r>
              <a:rPr lang="ru-RU" sz="2400" dirty="0"/>
              <a:t>-Я не доволен потому, что…..</a:t>
            </a:r>
          </a:p>
          <a:p>
            <a:endParaRPr lang="ru-RU" dirty="0"/>
          </a:p>
        </p:txBody>
      </p:sp>
      <p:pic>
        <p:nvPicPr>
          <p:cNvPr id="23555" name="Рисунок 2" descr="картин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808" y="2996952"/>
            <a:ext cx="4478192" cy="35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химик проделывает опы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42240" cy="50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187624" y="620688"/>
            <a:ext cx="699840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600" i="1" dirty="0"/>
              <a:t>Благодарю за </a:t>
            </a:r>
            <a:r>
              <a:rPr lang="ru-RU" sz="3600" i="1" dirty="0" smtClean="0"/>
              <a:t>внимание!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" y="112474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D60093"/>
                </a:solidFill>
              </a:rPr>
              <a:t>Если провести «параллель» с педагогикой, то главная задача учителя заключается в организации учебно-познавательной деятельности учащихся так, чтобы знания стали результатом их собственной деятельности.</a:t>
            </a:r>
            <a:endParaRPr lang="ru-RU" sz="2400" i="1" dirty="0"/>
          </a:p>
        </p:txBody>
      </p:sp>
      <p:pic>
        <p:nvPicPr>
          <p:cNvPr id="3" name="Рисунок 2" descr="школь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338725"/>
            <a:ext cx="3415074" cy="251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737824"/>
          </a:xfrm>
        </p:spPr>
        <p:txBody>
          <a:bodyPr>
            <a:normAutofit/>
          </a:bodyPr>
          <a:lstStyle/>
          <a:p>
            <a:r>
              <a:rPr lang="ru-RU" dirty="0"/>
              <a:t>Как известно, </a:t>
            </a:r>
            <a:r>
              <a:rPr lang="ru-RU" b="1" dirty="0">
                <a:solidFill>
                  <a:srgbClr val="FF0000"/>
                </a:solidFill>
              </a:rPr>
              <a:t>традиционный подход </a:t>
            </a:r>
            <a:r>
              <a:rPr lang="ru-RU" dirty="0"/>
              <a:t>в образовании ориентирует на объём знаний - чем больше знаний приобрёл ученик, тем лучше, тем выше уровень его образованности.</a:t>
            </a:r>
          </a:p>
          <a:p>
            <a:endParaRPr lang="ru-RU" dirty="0"/>
          </a:p>
          <a:p>
            <a:r>
              <a:rPr lang="ru-RU" b="1" dirty="0" err="1">
                <a:solidFill>
                  <a:srgbClr val="FF0000"/>
                </a:solidFill>
              </a:rPr>
              <a:t>Компетентностный</a:t>
            </a:r>
            <a:r>
              <a:rPr lang="ru-RU" b="1" dirty="0">
                <a:solidFill>
                  <a:srgbClr val="FF0000"/>
                </a:solidFill>
              </a:rPr>
              <a:t> подход </a:t>
            </a:r>
            <a:r>
              <a:rPr lang="ru-RU" dirty="0"/>
              <a:t>не отрицает значения знаний, но он акцентирует внимание на способности использовать полученные знания (с помощью ключевых компетенций информационных, коммуникативных, и др.). А формированию ключевых компетентностей способствует системно – </a:t>
            </a:r>
            <a:r>
              <a:rPr lang="ru-RU" dirty="0" err="1"/>
              <a:t>деятельностный</a:t>
            </a:r>
            <a:r>
              <a:rPr lang="ru-RU" dirty="0"/>
              <a:t> подход.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69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Изменения, вносимые в образовательный процесс оказывают огромное влияние на ученика: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повышается интерес к предмету;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растет успеваемость;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учащиеся могут проявить себя в новой роли;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вырабатывается устойчивый навык к самостоятельной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создается ситуация успеха;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урок работает на конкретного ученика, так как он работает в темпе, который оптимален для него.</a:t>
            </a:r>
          </a:p>
        </p:txBody>
      </p:sp>
      <p:pic>
        <p:nvPicPr>
          <p:cNvPr id="3" name="Рисунок 2" descr="мальчик и форму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365104"/>
            <a:ext cx="2866660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046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Что такое системно-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деятельностный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подход?</a:t>
            </a: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>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 - это организация учебного процесса, в котором главное место отводится активной и разносторонней, в максимальной степени самостоятельной  познавательной  деятельности школьника.</a:t>
            </a:r>
          </a:p>
          <a:p>
            <a:endParaRPr lang="ru-RU" dirty="0"/>
          </a:p>
          <a:p>
            <a:r>
              <a:rPr lang="ru-RU" dirty="0"/>
              <a:t>Ключевыми моментами </a:t>
            </a:r>
            <a:r>
              <a:rPr lang="ru-RU" dirty="0" err="1"/>
              <a:t>деятельностного</a:t>
            </a:r>
            <a:r>
              <a:rPr lang="ru-RU" dirty="0"/>
              <a:t> подхода является постепенный уход от информационного репродуктивного знания к знанию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67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 Витальевна\Desktop\гмо 29.01.2021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25112"/>
          </a:xfrm>
        </p:spPr>
        <p:txBody>
          <a:bodyPr/>
          <a:lstStyle/>
          <a:p>
            <a:pPr algn="ctr"/>
            <a:r>
              <a:rPr lang="ru-RU" dirty="0"/>
              <a:t>Применение </a:t>
            </a:r>
            <a:r>
              <a:rPr lang="ru-RU" dirty="0" err="1"/>
              <a:t>деятельностного</a:t>
            </a:r>
            <a:r>
              <a:rPr lang="ru-RU" dirty="0"/>
              <a:t> подхода совместно с компьютерными технологиями способствует повышению интереса к изучению химии и помогает добиться лучших результатов.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78618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5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835824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Используя основные принципы развивающего обучения, нужно по-другому 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выстраивать урок.</a:t>
            </a:r>
          </a:p>
          <a:p>
            <a:r>
              <a:rPr lang="ru-RU" sz="2400" dirty="0" smtClean="0"/>
              <a:t>На уроке выделяют следующие этапы:</a:t>
            </a:r>
          </a:p>
          <a:p>
            <a:r>
              <a:rPr lang="ru-RU" sz="2400" u="sng" dirty="0" smtClean="0"/>
              <a:t>1 </a:t>
            </a:r>
            <a:r>
              <a:rPr lang="ru-RU" sz="2400" u="sng" dirty="0" smtClean="0">
                <a:solidFill>
                  <a:srgbClr val="FF0000"/>
                </a:solidFill>
              </a:rPr>
              <a:t>Вызов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    собственно вызов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    актуализация знаний</a:t>
            </a:r>
          </a:p>
          <a:p>
            <a:pPr marL="342900" indent="-342900">
              <a:buAutoNum type="arabicPlain" startAt="2"/>
            </a:pPr>
            <a:r>
              <a:rPr lang="ru-RU" sz="2400" u="sng" dirty="0" smtClean="0">
                <a:solidFill>
                  <a:srgbClr val="FF0000"/>
                </a:solidFill>
              </a:rPr>
              <a:t>Осмысление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  постановка учебной задачи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  открытие нового знания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  составление алгоритма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 первичное закрепление</a:t>
            </a:r>
          </a:p>
          <a:p>
            <a:pPr marL="342900" indent="-342900"/>
            <a:r>
              <a:rPr lang="ru-RU" sz="2400" dirty="0" smtClean="0"/>
              <a:t> 3 </a:t>
            </a:r>
            <a:r>
              <a:rPr lang="ru-RU" sz="2400" u="sng" dirty="0" smtClean="0">
                <a:solidFill>
                  <a:srgbClr val="FF0000"/>
                </a:solidFill>
              </a:rPr>
              <a:t>Рефлексия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самостоятельная работа- самоконтроль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собственно рефлексия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3" name="Picture 1" descr="C:\Users\Леночка Солнышко\Desktop\Ментальные карты\я са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927830" cy="334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Какой должна быть структура урока?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Как его подготовить?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Как добиться того, чтобы дети включились в деятельность, а не ждали, пока учитель им все расскажет?</a:t>
            </a:r>
            <a:endParaRPr lang="ru-RU" sz="2800" i="1" dirty="0"/>
          </a:p>
        </p:txBody>
      </p:sp>
      <p:pic>
        <p:nvPicPr>
          <p:cNvPr id="4" name="Рисунок 3" descr="detia-7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2928957" cy="3071834"/>
          </a:xfrm>
          <a:prstGeom prst="rect">
            <a:avLst/>
          </a:prstGeom>
        </p:spPr>
      </p:pic>
      <p:pic>
        <p:nvPicPr>
          <p:cNvPr id="5" name="Рисунок 4" descr="detia-7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937" y="3643314"/>
            <a:ext cx="326233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851</TotalTime>
  <Words>633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Городская</vt:lpstr>
      <vt:lpstr>Документ</vt:lpstr>
      <vt:lpstr>Системно - деятельностный подход при изучении водорода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Какие у вас возникают ассоциации с этими снимками?</vt:lpstr>
      <vt:lpstr>Заполнить в течение недели и представить результат на обобщающем уроке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при обучении химии</dc:title>
  <dc:creator>Admin</dc:creator>
  <cp:lastModifiedBy>Пользователь Windows</cp:lastModifiedBy>
  <cp:revision>150</cp:revision>
  <dcterms:created xsi:type="dcterms:W3CDTF">2011-03-06T05:34:31Z</dcterms:created>
  <dcterms:modified xsi:type="dcterms:W3CDTF">2021-01-26T19:50:31Z</dcterms:modified>
</cp:coreProperties>
</file>